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69" r:id="rId25"/>
    <p:sldId id="280" r:id="rId26"/>
    <p:sldId id="281" r:id="rId27"/>
    <p:sldId id="282" r:id="rId28"/>
    <p:sldId id="283" r:id="rId29"/>
    <p:sldId id="28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0" d="100"/>
          <a:sy n="70" d="100"/>
        </p:scale>
        <p:origin x="618" y="3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5/14/2019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20742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5/14/2019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124303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5/14/2019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908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5/14/2019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53520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5/14/2019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45741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5/14/2019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317603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5/14/2019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65232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5/14/2019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06756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5/14/2019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86581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5/14/2019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1616505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5/14/2019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2268851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5/14/2019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280687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5/14/2019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4273846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5/14/2019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4166600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5/14/2019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1904012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5/14/2019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226771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AAD347D-5ACD-4C99-B74B-A9C85AD731AF}" type="datetimeFigureOut">
              <a:rPr lang="en-US" smtClean="0"/>
              <a:t>5/14/2019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192313566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Lst>
  <p:hf sldNum="0" hdr="0" ftr="0" dt="0"/>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110</a:t>
            </a:r>
          </a:p>
        </p:txBody>
      </p:sp>
      <p:sp>
        <p:nvSpPr>
          <p:cNvPr id="3" name="Subtitle 2"/>
          <p:cNvSpPr>
            <a:spLocks noGrp="1"/>
          </p:cNvSpPr>
          <p:nvPr>
            <p:ph type="subTitle" idx="1"/>
          </p:nvPr>
        </p:nvSpPr>
        <p:spPr/>
        <p:txBody>
          <a:bodyPr/>
          <a:lstStyle/>
          <a:p>
            <a:r>
              <a:rPr lang="en-US" dirty="0"/>
              <a:t>Carmen </a:t>
            </a:r>
            <a:r>
              <a:rPr lang="en-US" dirty="0" err="1"/>
              <a:t>leon</a:t>
            </a:r>
            <a:r>
              <a:rPr lang="en-US" dirty="0"/>
              <a:t> </a:t>
            </a:r>
          </a:p>
        </p:txBody>
      </p:sp>
    </p:spTree>
    <p:extLst>
      <p:ext uri="{BB962C8B-B14F-4D97-AF65-F5344CB8AC3E}">
        <p14:creationId xmlns:p14="http://schemas.microsoft.com/office/powerpoint/2010/main" val="2127915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latin typeface="Times New Roman" pitchFamily="18" charset="0"/>
                <a:cs typeface="Times New Roman" pitchFamily="18" charset="0"/>
              </a:rPr>
              <a:t>History </a:t>
            </a:r>
          </a:p>
        </p:txBody>
      </p:sp>
      <p:sp>
        <p:nvSpPr>
          <p:cNvPr id="3" name="Content Placeholder 2"/>
          <p:cNvSpPr>
            <a:spLocks noGrp="1"/>
          </p:cNvSpPr>
          <p:nvPr>
            <p:ph idx="1"/>
          </p:nvPr>
        </p:nvSpPr>
        <p:spPr/>
        <p:txBody>
          <a:bodyPr>
            <a:normAutofit fontScale="92500"/>
          </a:bodyPr>
          <a:lstStyle/>
          <a:p>
            <a:r>
              <a:rPr lang="en-US" sz="2800" dirty="0">
                <a:latin typeface="Times New Roman" pitchFamily="18" charset="0"/>
                <a:cs typeface="Times New Roman" pitchFamily="18" charset="0"/>
              </a:rPr>
              <a:t>Located in the northern part or queens, 110</a:t>
            </a:r>
            <a:r>
              <a:rPr lang="en-US" sz="2800" baseline="30000" dirty="0">
                <a:latin typeface="Times New Roman" pitchFamily="18" charset="0"/>
                <a:cs typeface="Times New Roman" pitchFamily="18" charset="0"/>
              </a:rPr>
              <a:t>th</a:t>
            </a:r>
            <a:r>
              <a:rPr lang="en-US" sz="2800" dirty="0">
                <a:latin typeface="Times New Roman" pitchFamily="18" charset="0"/>
                <a:cs typeface="Times New Roman" pitchFamily="18" charset="0"/>
              </a:rPr>
              <a:t> precinct is commanded by Captain Nicola venter.</a:t>
            </a:r>
          </a:p>
          <a:p>
            <a:r>
              <a:rPr lang="en-US" sz="2800" dirty="0">
                <a:latin typeface="Times New Roman" pitchFamily="18" charset="0"/>
                <a:cs typeface="Times New Roman" pitchFamily="18" charset="0"/>
              </a:rPr>
              <a:t>Two communities are found in 110</a:t>
            </a:r>
            <a:r>
              <a:rPr lang="en-US" sz="2800" baseline="30000" dirty="0">
                <a:latin typeface="Times New Roman" pitchFamily="18" charset="0"/>
                <a:cs typeface="Times New Roman" pitchFamily="18" charset="0"/>
              </a:rPr>
              <a:t>th</a:t>
            </a:r>
            <a:r>
              <a:rPr lang="en-US" sz="2800" dirty="0">
                <a:latin typeface="Times New Roman" pitchFamily="18" charset="0"/>
                <a:cs typeface="Times New Roman" pitchFamily="18" charset="0"/>
              </a:rPr>
              <a:t> precinct; corona and Elmhurst communities</a:t>
            </a:r>
          </a:p>
          <a:p>
            <a:r>
              <a:rPr lang="en-US" sz="2800" dirty="0">
                <a:latin typeface="Times New Roman" pitchFamily="18" charset="0"/>
                <a:cs typeface="Times New Roman" pitchFamily="18" charset="0"/>
              </a:rPr>
              <a:t>This is mainly a residential and commercial community. It has multiple homes and Lefrak city as the major apartment.</a:t>
            </a:r>
          </a:p>
          <a:p>
            <a:r>
              <a:rPr lang="en-US" sz="2800">
                <a:latin typeface="Times New Roman" pitchFamily="18" charset="0"/>
                <a:cs typeface="Times New Roman" pitchFamily="18" charset="0"/>
              </a:rPr>
              <a:t>11oth precinct has three districts; broadways, queens Blvd, and Roosevelt avenue.</a:t>
            </a:r>
          </a:p>
          <a:p>
            <a:pPr marL="0" indent="0">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099680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itchFamily="18" charset="0"/>
                <a:cs typeface="Times New Roman" pitchFamily="18" charset="0"/>
              </a:rPr>
              <a:t>A bar chart showing precipitation against month</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2"/>
          <a:stretch>
            <a:fillRect/>
          </a:stretch>
        </p:blipFill>
        <p:spPr>
          <a:xfrm>
            <a:off x="1676798" y="2160588"/>
            <a:ext cx="6598442" cy="3881437"/>
          </a:xfrm>
          <a:prstGeom prst="rect">
            <a:avLst/>
          </a:prstGeom>
        </p:spPr>
      </p:pic>
    </p:spTree>
    <p:extLst>
      <p:ext uri="{BB962C8B-B14F-4D97-AF65-F5344CB8AC3E}">
        <p14:creationId xmlns:p14="http://schemas.microsoft.com/office/powerpoint/2010/main" val="368357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Bar chart showing temperature against day of the week</a:t>
            </a:r>
          </a:p>
        </p:txBody>
      </p:sp>
      <p:pic>
        <p:nvPicPr>
          <p:cNvPr id="4" name="Content Placeholder 3"/>
          <p:cNvPicPr>
            <a:picLocks noGrp="1" noChangeAspect="1"/>
          </p:cNvPicPr>
          <p:nvPr>
            <p:ph idx="1"/>
          </p:nvPr>
        </p:nvPicPr>
        <p:blipFill>
          <a:blip r:embed="rId2"/>
          <a:stretch>
            <a:fillRect/>
          </a:stretch>
        </p:blipFill>
        <p:spPr>
          <a:xfrm>
            <a:off x="1676798" y="2160588"/>
            <a:ext cx="6598442" cy="3881437"/>
          </a:xfrm>
          <a:prstGeom prst="rect">
            <a:avLst/>
          </a:prstGeom>
        </p:spPr>
      </p:pic>
    </p:spTree>
    <p:extLst>
      <p:ext uri="{BB962C8B-B14F-4D97-AF65-F5344CB8AC3E}">
        <p14:creationId xmlns:p14="http://schemas.microsoft.com/office/powerpoint/2010/main" val="4237155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A bar chart showing premise </a:t>
            </a:r>
            <a:r>
              <a:rPr lang="en-US" dirty="0" err="1">
                <a:latin typeface="Times New Roman" pitchFamily="18" charset="0"/>
                <a:cs typeface="Times New Roman" pitchFamily="18" charset="0"/>
              </a:rPr>
              <a:t>ty</a:t>
            </a:r>
            <a:r>
              <a:rPr lang="en-US" dirty="0">
                <a:latin typeface="Times New Roman" pitchFamily="18" charset="0"/>
                <a:cs typeface="Times New Roman" pitchFamily="18" charset="0"/>
              </a:rPr>
              <a:t> against day of the month</a:t>
            </a:r>
          </a:p>
        </p:txBody>
      </p:sp>
      <p:pic>
        <p:nvPicPr>
          <p:cNvPr id="4" name="Content Placeholder 3"/>
          <p:cNvPicPr>
            <a:picLocks noGrp="1" noChangeAspect="1"/>
          </p:cNvPicPr>
          <p:nvPr>
            <p:ph idx="1"/>
          </p:nvPr>
        </p:nvPicPr>
        <p:blipFill>
          <a:blip r:embed="rId2"/>
          <a:stretch>
            <a:fillRect/>
          </a:stretch>
        </p:blipFill>
        <p:spPr>
          <a:xfrm>
            <a:off x="1676798" y="2160588"/>
            <a:ext cx="6598442" cy="3881437"/>
          </a:xfrm>
          <a:prstGeom prst="rect">
            <a:avLst/>
          </a:prstGeom>
        </p:spPr>
      </p:pic>
    </p:spTree>
    <p:extLst>
      <p:ext uri="{BB962C8B-B14F-4D97-AF65-F5344CB8AC3E}">
        <p14:creationId xmlns:p14="http://schemas.microsoft.com/office/powerpoint/2010/main" val="2438417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A bar chart showing location of occurrence against Shift </a:t>
            </a:r>
          </a:p>
        </p:txBody>
      </p:sp>
      <p:pic>
        <p:nvPicPr>
          <p:cNvPr id="4" name="Content Placeholder 3"/>
          <p:cNvPicPr>
            <a:picLocks noGrp="1" noChangeAspect="1"/>
          </p:cNvPicPr>
          <p:nvPr>
            <p:ph idx="1"/>
          </p:nvPr>
        </p:nvPicPr>
        <p:blipFill>
          <a:blip r:embed="rId2"/>
          <a:stretch>
            <a:fillRect/>
          </a:stretch>
        </p:blipFill>
        <p:spPr>
          <a:xfrm>
            <a:off x="1676798" y="2160588"/>
            <a:ext cx="6598442" cy="3881437"/>
          </a:xfrm>
          <a:prstGeom prst="rect">
            <a:avLst/>
          </a:prstGeom>
        </p:spPr>
      </p:pic>
    </p:spTree>
    <p:extLst>
      <p:ext uri="{BB962C8B-B14F-4D97-AF65-F5344CB8AC3E}">
        <p14:creationId xmlns:p14="http://schemas.microsoft.com/office/powerpoint/2010/main" val="2709096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A bar chart showing police description against season number </a:t>
            </a:r>
          </a:p>
        </p:txBody>
      </p:sp>
      <p:pic>
        <p:nvPicPr>
          <p:cNvPr id="4" name="Content Placeholder 3"/>
          <p:cNvPicPr>
            <a:picLocks noGrp="1" noChangeAspect="1"/>
          </p:cNvPicPr>
          <p:nvPr>
            <p:ph idx="1"/>
          </p:nvPr>
        </p:nvPicPr>
        <p:blipFill>
          <a:blip r:embed="rId2"/>
          <a:stretch>
            <a:fillRect/>
          </a:stretch>
        </p:blipFill>
        <p:spPr>
          <a:xfrm>
            <a:off x="1676798" y="2160588"/>
            <a:ext cx="6598442" cy="3881437"/>
          </a:xfrm>
          <a:prstGeom prst="rect">
            <a:avLst/>
          </a:prstGeom>
        </p:spPr>
      </p:pic>
    </p:spTree>
    <p:extLst>
      <p:ext uri="{BB962C8B-B14F-4D97-AF65-F5344CB8AC3E}">
        <p14:creationId xmlns:p14="http://schemas.microsoft.com/office/powerpoint/2010/main" val="3816136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557" y="433753"/>
            <a:ext cx="9404723" cy="1418493"/>
          </a:xfrm>
        </p:spPr>
        <p:txBody>
          <a:bodyPr/>
          <a:lstStyle/>
          <a:p>
            <a:r>
              <a:rPr lang="en-US" dirty="0">
                <a:latin typeface="Times New Roman" pitchFamily="18" charset="0"/>
                <a:cs typeface="Times New Roman" pitchFamily="18" charset="0"/>
              </a:rPr>
              <a:t>A bar chart showing day of the month against Average temperature </a:t>
            </a:r>
          </a:p>
        </p:txBody>
      </p:sp>
      <p:pic>
        <p:nvPicPr>
          <p:cNvPr id="4" name="Content Placeholder 3"/>
          <p:cNvPicPr>
            <a:picLocks noGrp="1" noChangeAspect="1"/>
          </p:cNvPicPr>
          <p:nvPr>
            <p:ph idx="1"/>
          </p:nvPr>
        </p:nvPicPr>
        <p:blipFill>
          <a:blip r:embed="rId2"/>
          <a:stretch>
            <a:fillRect/>
          </a:stretch>
        </p:blipFill>
        <p:spPr>
          <a:xfrm>
            <a:off x="1676798" y="2160588"/>
            <a:ext cx="6598442" cy="3881437"/>
          </a:xfrm>
          <a:prstGeom prst="rect">
            <a:avLst/>
          </a:prstGeom>
        </p:spPr>
      </p:pic>
    </p:spTree>
    <p:extLst>
      <p:ext uri="{BB962C8B-B14F-4D97-AF65-F5344CB8AC3E}">
        <p14:creationId xmlns:p14="http://schemas.microsoft.com/office/powerpoint/2010/main" val="979202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bar chart showing month against  </a:t>
            </a:r>
            <a:r>
              <a:rPr lang="en-US" dirty="0">
                <a:latin typeface="Times New Roman" pitchFamily="18" charset="0"/>
                <a:cs typeface="Times New Roman" pitchFamily="18" charset="0"/>
              </a:rPr>
              <a:t>Precipitation</a:t>
            </a:r>
            <a:r>
              <a:rPr lang="en-US" dirty="0"/>
              <a:t> event</a:t>
            </a:r>
          </a:p>
        </p:txBody>
      </p:sp>
      <p:pic>
        <p:nvPicPr>
          <p:cNvPr id="4" name="Content Placeholder 3"/>
          <p:cNvPicPr>
            <a:picLocks noGrp="1" noChangeAspect="1"/>
          </p:cNvPicPr>
          <p:nvPr>
            <p:ph idx="1"/>
          </p:nvPr>
        </p:nvPicPr>
        <p:blipFill>
          <a:blip r:embed="rId2"/>
          <a:stretch>
            <a:fillRect/>
          </a:stretch>
        </p:blipFill>
        <p:spPr>
          <a:xfrm>
            <a:off x="1676798" y="2160588"/>
            <a:ext cx="6598442" cy="3881437"/>
          </a:xfrm>
          <a:prstGeom prst="rect">
            <a:avLst/>
          </a:prstGeom>
        </p:spPr>
      </p:pic>
    </p:spTree>
    <p:extLst>
      <p:ext uri="{BB962C8B-B14F-4D97-AF65-F5344CB8AC3E}">
        <p14:creationId xmlns:p14="http://schemas.microsoft.com/office/powerpoint/2010/main" val="903327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280" y="539263"/>
            <a:ext cx="9404723" cy="1559168"/>
          </a:xfrm>
        </p:spPr>
        <p:txBody>
          <a:bodyPr/>
          <a:lstStyle/>
          <a:p>
            <a:r>
              <a:rPr lang="en-US" dirty="0">
                <a:latin typeface="Times New Roman" pitchFamily="18" charset="0"/>
                <a:cs typeface="Times New Roman" pitchFamily="18" charset="0"/>
              </a:rPr>
              <a:t>A bar chart showing police description Completed or attempted</a:t>
            </a:r>
          </a:p>
        </p:txBody>
      </p:sp>
      <p:pic>
        <p:nvPicPr>
          <p:cNvPr id="4" name="Content Placeholder 3"/>
          <p:cNvPicPr>
            <a:picLocks noGrp="1" noChangeAspect="1"/>
          </p:cNvPicPr>
          <p:nvPr>
            <p:ph idx="1"/>
          </p:nvPr>
        </p:nvPicPr>
        <p:blipFill>
          <a:blip r:embed="rId2"/>
          <a:stretch>
            <a:fillRect/>
          </a:stretch>
        </p:blipFill>
        <p:spPr>
          <a:xfrm>
            <a:off x="1676798" y="2160588"/>
            <a:ext cx="6598442" cy="3881437"/>
          </a:xfrm>
          <a:prstGeom prst="rect">
            <a:avLst/>
          </a:prstGeom>
        </p:spPr>
      </p:pic>
    </p:spTree>
    <p:extLst>
      <p:ext uri="{BB962C8B-B14F-4D97-AF65-F5344CB8AC3E}">
        <p14:creationId xmlns:p14="http://schemas.microsoft.com/office/powerpoint/2010/main" val="2247403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A bar chart showing against Police description</a:t>
            </a:r>
          </a:p>
        </p:txBody>
      </p:sp>
      <p:pic>
        <p:nvPicPr>
          <p:cNvPr id="4" name="Content Placeholder 3"/>
          <p:cNvPicPr>
            <a:picLocks noGrp="1" noChangeAspect="1"/>
          </p:cNvPicPr>
          <p:nvPr>
            <p:ph idx="1"/>
          </p:nvPr>
        </p:nvPicPr>
        <p:blipFill>
          <a:blip r:embed="rId2"/>
          <a:stretch>
            <a:fillRect/>
          </a:stretch>
        </p:blipFill>
        <p:spPr>
          <a:xfrm>
            <a:off x="1676798" y="2160588"/>
            <a:ext cx="6598442" cy="3881437"/>
          </a:xfrm>
          <a:prstGeom prst="rect">
            <a:avLst/>
          </a:prstGeom>
        </p:spPr>
      </p:pic>
    </p:spTree>
    <p:extLst>
      <p:ext uri="{BB962C8B-B14F-4D97-AF65-F5344CB8AC3E}">
        <p14:creationId xmlns:p14="http://schemas.microsoft.com/office/powerpoint/2010/main" val="2661071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A bar chart showing police description against Premise type </a:t>
            </a:r>
          </a:p>
        </p:txBody>
      </p:sp>
      <p:pic>
        <p:nvPicPr>
          <p:cNvPr id="4" name="Content Placeholder 3"/>
          <p:cNvPicPr>
            <a:picLocks noGrp="1" noChangeAspect="1"/>
          </p:cNvPicPr>
          <p:nvPr>
            <p:ph idx="1"/>
          </p:nvPr>
        </p:nvPicPr>
        <p:blipFill>
          <a:blip r:embed="rId2"/>
          <a:stretch>
            <a:fillRect/>
          </a:stretch>
        </p:blipFill>
        <p:spPr>
          <a:xfrm>
            <a:off x="1676798" y="2160588"/>
            <a:ext cx="6598442" cy="3881437"/>
          </a:xfrm>
          <a:prstGeom prst="rect">
            <a:avLst/>
          </a:prstGeom>
        </p:spPr>
      </p:pic>
    </p:spTree>
    <p:extLst>
      <p:ext uri="{BB962C8B-B14F-4D97-AF65-F5344CB8AC3E}">
        <p14:creationId xmlns:p14="http://schemas.microsoft.com/office/powerpoint/2010/main" val="3813027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A bar chart showing shift against Location occurrence</a:t>
            </a:r>
          </a:p>
        </p:txBody>
      </p:sp>
      <p:pic>
        <p:nvPicPr>
          <p:cNvPr id="4" name="Content Placeholder 3"/>
          <p:cNvPicPr>
            <a:picLocks noGrp="1" noChangeAspect="1"/>
          </p:cNvPicPr>
          <p:nvPr>
            <p:ph idx="1"/>
          </p:nvPr>
        </p:nvPicPr>
        <p:blipFill>
          <a:blip r:embed="rId2"/>
          <a:stretch>
            <a:fillRect/>
          </a:stretch>
        </p:blipFill>
        <p:spPr>
          <a:xfrm>
            <a:off x="1676798" y="2160588"/>
            <a:ext cx="6598442" cy="3881437"/>
          </a:xfrm>
          <a:prstGeom prst="rect">
            <a:avLst/>
          </a:prstGeom>
        </p:spPr>
      </p:pic>
    </p:spTree>
    <p:extLst>
      <p:ext uri="{BB962C8B-B14F-4D97-AF65-F5344CB8AC3E}">
        <p14:creationId xmlns:p14="http://schemas.microsoft.com/office/powerpoint/2010/main" val="1204308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422030"/>
            <a:ext cx="9404723" cy="2102914"/>
          </a:xfrm>
        </p:spPr>
        <p:txBody>
          <a:bodyPr>
            <a:normAutofit fontScale="90000"/>
          </a:bodyPr>
          <a:lstStyle/>
          <a:p>
            <a:r>
              <a:rPr lang="en-US" dirty="0">
                <a:latin typeface="Times New Roman" pitchFamily="18" charset="0"/>
                <a:cs typeface="Times New Roman" pitchFamily="18" charset="0"/>
              </a:rPr>
              <a:t>What data does the variable represent, for example, day of the week, date, month,</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etc.?</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115036" y="3012831"/>
            <a:ext cx="8946541" cy="3645877"/>
          </a:xfrm>
        </p:spPr>
        <p:txBody>
          <a:bodyPr>
            <a:noAutofit/>
          </a:bodyPr>
          <a:lstStyle/>
          <a:p>
            <a:r>
              <a:rPr lang="en-US" sz="2800" dirty="0">
                <a:latin typeface="Times New Roman" pitchFamily="18" charset="0"/>
                <a:cs typeface="Times New Roman" pitchFamily="18" charset="0"/>
              </a:rPr>
              <a:t>Day of the week represents temperature </a:t>
            </a:r>
          </a:p>
          <a:p>
            <a:r>
              <a:rPr lang="en-US" sz="2800" dirty="0">
                <a:latin typeface="Times New Roman" pitchFamily="18" charset="0"/>
                <a:cs typeface="Times New Roman" pitchFamily="18" charset="0"/>
              </a:rPr>
              <a:t>Day of the month represents premise type</a:t>
            </a:r>
          </a:p>
          <a:p>
            <a:r>
              <a:rPr lang="en-US" sz="2800" dirty="0">
                <a:latin typeface="Times New Roman" pitchFamily="18" charset="0"/>
                <a:cs typeface="Times New Roman" pitchFamily="18" charset="0"/>
              </a:rPr>
              <a:t>Month represents precipitation </a:t>
            </a:r>
          </a:p>
          <a:p>
            <a:r>
              <a:rPr lang="en-US" sz="2800" dirty="0">
                <a:latin typeface="Times New Roman" pitchFamily="18" charset="0"/>
                <a:cs typeface="Times New Roman" pitchFamily="18" charset="0"/>
              </a:rPr>
              <a:t>Shifts represents location of occurrence </a:t>
            </a:r>
          </a:p>
          <a:p>
            <a:r>
              <a:rPr lang="en-US" sz="2800" dirty="0">
                <a:latin typeface="Times New Roman" pitchFamily="18" charset="0"/>
                <a:cs typeface="Times New Roman" pitchFamily="18" charset="0"/>
              </a:rPr>
              <a:t>Season number represents police description </a:t>
            </a:r>
          </a:p>
        </p:txBody>
      </p:sp>
    </p:spTree>
    <p:extLst>
      <p:ext uri="{BB962C8B-B14F-4D97-AF65-F5344CB8AC3E}">
        <p14:creationId xmlns:p14="http://schemas.microsoft.com/office/powerpoint/2010/main" val="2192457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153344"/>
          </a:xfrm>
        </p:spPr>
        <p:txBody>
          <a:bodyPr/>
          <a:lstStyle/>
          <a:p>
            <a:r>
              <a:rPr lang="en-US" sz="2800" dirty="0">
                <a:latin typeface="Times New Roman" pitchFamily="18" charset="0"/>
                <a:cs typeface="Times New Roman" pitchFamily="18" charset="0"/>
              </a:rPr>
              <a:t>What are the highest or peak values for the data shown?</a:t>
            </a:r>
          </a:p>
        </p:txBody>
      </p:sp>
      <p:sp>
        <p:nvSpPr>
          <p:cNvPr id="3" name="Content Placeholder 2"/>
          <p:cNvSpPr>
            <a:spLocks noGrp="1"/>
          </p:cNvSpPr>
          <p:nvPr>
            <p:ph idx="1"/>
          </p:nvPr>
        </p:nvSpPr>
        <p:spPr>
          <a:xfrm>
            <a:off x="1103312" y="1441938"/>
            <a:ext cx="8946541" cy="5076093"/>
          </a:xfrm>
        </p:spPr>
        <p:txBody>
          <a:bodyPr>
            <a:normAutofit/>
          </a:bodyPr>
          <a:lstStyle/>
          <a:p>
            <a:pPr>
              <a:buFont typeface="Wingdings" pitchFamily="2" charset="2"/>
              <a:buChar char="Ø"/>
            </a:pPr>
            <a:r>
              <a:rPr lang="en-US" dirty="0">
                <a:latin typeface="Times New Roman" pitchFamily="18" charset="0"/>
                <a:cs typeface="Times New Roman" pitchFamily="18" charset="0"/>
              </a:rPr>
              <a:t>Bar chart on month highest peak is 35 for January</a:t>
            </a:r>
          </a:p>
          <a:p>
            <a:pPr>
              <a:buFont typeface="Wingdings" pitchFamily="2" charset="2"/>
              <a:buChar char="Ø"/>
            </a:pPr>
            <a:r>
              <a:rPr lang="en-US" dirty="0">
                <a:latin typeface="Times New Roman" pitchFamily="18" charset="0"/>
                <a:cs typeface="Times New Roman" pitchFamily="18" charset="0"/>
              </a:rPr>
              <a:t>Bar chart on Day of the week highest peak is 52 for Wednesday and Saturday </a:t>
            </a:r>
          </a:p>
          <a:p>
            <a:pPr>
              <a:buFont typeface="Wingdings" pitchFamily="2" charset="2"/>
              <a:buChar char="Ø"/>
            </a:pPr>
            <a:r>
              <a:rPr lang="en-US" dirty="0">
                <a:latin typeface="Times New Roman" pitchFamily="18" charset="0"/>
                <a:cs typeface="Times New Roman" pitchFamily="18" charset="0"/>
              </a:rPr>
              <a:t>Bar chart day of the month highest peak is 19</a:t>
            </a:r>
          </a:p>
          <a:p>
            <a:pPr>
              <a:buFont typeface="Wingdings" pitchFamily="2" charset="2"/>
              <a:buChar char="Ø"/>
            </a:pPr>
            <a:r>
              <a:rPr lang="en-US" dirty="0">
                <a:latin typeface="Times New Roman" pitchFamily="18" charset="0"/>
                <a:cs typeface="Times New Roman" pitchFamily="18" charset="0"/>
              </a:rPr>
              <a:t>Bar chart on shifts highest peak is 128 </a:t>
            </a:r>
          </a:p>
          <a:p>
            <a:pPr>
              <a:buFont typeface="Wingdings" pitchFamily="2" charset="2"/>
              <a:buChar char="Ø"/>
            </a:pPr>
            <a:r>
              <a:rPr lang="en-US" dirty="0">
                <a:latin typeface="Times New Roman" pitchFamily="18" charset="0"/>
                <a:cs typeface="Times New Roman" pitchFamily="18" charset="0"/>
              </a:rPr>
              <a:t>Bar chart on season highest peak is 92 for winter </a:t>
            </a:r>
          </a:p>
          <a:p>
            <a:pPr>
              <a:buFont typeface="Wingdings" pitchFamily="2" charset="2"/>
              <a:buChar char="Ø"/>
            </a:pPr>
            <a:r>
              <a:rPr lang="en-US" dirty="0">
                <a:latin typeface="Times New Roman" pitchFamily="18" charset="0"/>
                <a:cs typeface="Times New Roman" pitchFamily="18" charset="0"/>
              </a:rPr>
              <a:t>Bar chart on average temperature is 11</a:t>
            </a:r>
          </a:p>
          <a:p>
            <a:pPr>
              <a:buFont typeface="Wingdings" pitchFamily="2" charset="2"/>
              <a:buChar char="Ø"/>
            </a:pPr>
            <a:r>
              <a:rPr lang="en-US" dirty="0">
                <a:latin typeface="Times New Roman" pitchFamily="18" charset="0"/>
                <a:cs typeface="Times New Roman" pitchFamily="18" charset="0"/>
              </a:rPr>
              <a:t>Bar chart on precipitation event  highest peak is 177 for no precipitation</a:t>
            </a:r>
          </a:p>
          <a:p>
            <a:pPr>
              <a:buFont typeface="Wingdings" pitchFamily="2" charset="2"/>
              <a:buChar char="Ø"/>
            </a:pPr>
            <a:r>
              <a:rPr lang="en-US" dirty="0">
                <a:latin typeface="Times New Roman" pitchFamily="18" charset="0"/>
                <a:cs typeface="Times New Roman" pitchFamily="18" charset="0"/>
              </a:rPr>
              <a:t>Bar chat on completed / uncompleted  highest peak is 266 for completed </a:t>
            </a:r>
          </a:p>
          <a:p>
            <a:pPr>
              <a:buFont typeface="Wingdings" pitchFamily="2" charset="2"/>
              <a:buChar char="Ø"/>
            </a:pPr>
            <a:r>
              <a:rPr lang="en-US" dirty="0">
                <a:latin typeface="Times New Roman" pitchFamily="18" charset="0"/>
                <a:cs typeface="Times New Roman" pitchFamily="18" charset="0"/>
              </a:rPr>
              <a:t>Bar chart on police description highest peak is 113 for robbery for personal electronic devices </a:t>
            </a:r>
          </a:p>
          <a:p>
            <a:pPr>
              <a:buFont typeface="Wingdings" pitchFamily="2" charset="2"/>
              <a:buChar char="Ø"/>
            </a:pPr>
            <a:r>
              <a:rPr lang="en-US" dirty="0">
                <a:latin typeface="Times New Roman" pitchFamily="18" charset="0"/>
                <a:cs typeface="Times New Roman" pitchFamily="18" charset="0"/>
              </a:rPr>
              <a:t>Bar chart on premises highest peak is 193 for street </a:t>
            </a:r>
          </a:p>
          <a:p>
            <a:pPr>
              <a:buFont typeface="Wingdings" pitchFamily="2" charset="2"/>
              <a:buChar char="Ø"/>
            </a:pPr>
            <a:r>
              <a:rPr lang="en-US" dirty="0">
                <a:latin typeface="Times New Roman" pitchFamily="18" charset="0"/>
                <a:cs typeface="Times New Roman" pitchFamily="18" charset="0"/>
              </a:rPr>
              <a:t>Bar chart on location 118 for na </a:t>
            </a:r>
          </a:p>
          <a:p>
            <a:pPr>
              <a:buFont typeface="Wingdings" pitchFamily="2" charset="2"/>
              <a:buChar char="Ø"/>
            </a:pPr>
            <a:endParaRPr lang="en-US" dirty="0">
              <a:latin typeface="Times New Roman" pitchFamily="18" charset="0"/>
              <a:cs typeface="Times New Roman" pitchFamily="18" charset="0"/>
            </a:endParaRPr>
          </a:p>
          <a:p>
            <a:pPr>
              <a:buFont typeface="Wingdings" pitchFamily="2" charset="2"/>
              <a:buChar char="Ø"/>
            </a:pPr>
            <a:endParaRPr lang="en-US" dirty="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01893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60267"/>
          </a:xfrm>
        </p:spPr>
        <p:txBody>
          <a:bodyPr/>
          <a:lstStyle/>
          <a:p>
            <a:r>
              <a:rPr lang="en-US" sz="3600" dirty="0">
                <a:latin typeface="Times New Roman" pitchFamily="18" charset="0"/>
                <a:cs typeface="Times New Roman" pitchFamily="18" charset="0"/>
              </a:rPr>
              <a:t>What are the lowest values for the data show?</a:t>
            </a:r>
          </a:p>
        </p:txBody>
      </p:sp>
      <p:sp>
        <p:nvSpPr>
          <p:cNvPr id="3" name="Content Placeholder 2"/>
          <p:cNvSpPr>
            <a:spLocks noGrp="1"/>
          </p:cNvSpPr>
          <p:nvPr>
            <p:ph idx="1"/>
          </p:nvPr>
        </p:nvSpPr>
        <p:spPr>
          <a:xfrm>
            <a:off x="1103312" y="1184031"/>
            <a:ext cx="10408750" cy="5545015"/>
          </a:xfrm>
        </p:spPr>
        <p:txBody>
          <a:bodyPr>
            <a:normAutofit/>
          </a:bodyPr>
          <a:lstStyle/>
          <a:p>
            <a:r>
              <a:rPr lang="en-US" sz="2400" dirty="0">
                <a:latin typeface="Times New Roman" pitchFamily="18" charset="0"/>
                <a:cs typeface="Times New Roman" pitchFamily="18" charset="0"/>
              </a:rPr>
              <a:t>Bar chart on month lowest value is 16</a:t>
            </a:r>
          </a:p>
          <a:p>
            <a:r>
              <a:rPr lang="en-US" sz="2400" dirty="0">
                <a:latin typeface="Times New Roman" pitchFamily="18" charset="0"/>
                <a:cs typeface="Times New Roman" pitchFamily="18" charset="0"/>
              </a:rPr>
              <a:t>Bar chart on day of the week lowest value is 34 for Thursday</a:t>
            </a:r>
          </a:p>
          <a:p>
            <a:r>
              <a:rPr lang="en-US" sz="2400" dirty="0">
                <a:latin typeface="Times New Roman" pitchFamily="18" charset="0"/>
                <a:cs typeface="Times New Roman" pitchFamily="18" charset="0"/>
              </a:rPr>
              <a:t>Bar chart on day of the month lowest value is 4 for day 30 and 31</a:t>
            </a:r>
          </a:p>
          <a:p>
            <a:r>
              <a:rPr lang="en-US" sz="2400" dirty="0">
                <a:latin typeface="Times New Roman" pitchFamily="18" charset="0"/>
                <a:cs typeface="Times New Roman" pitchFamily="18" charset="0"/>
              </a:rPr>
              <a:t>Bar chart on shifts lowest value is 63</a:t>
            </a:r>
          </a:p>
          <a:p>
            <a:r>
              <a:rPr lang="en-US" sz="2400" dirty="0">
                <a:latin typeface="Times New Roman" pitchFamily="18" charset="0"/>
                <a:cs typeface="Times New Roman" pitchFamily="18" charset="0"/>
              </a:rPr>
              <a:t>Bar chart seasons lowest value is 67 for fall</a:t>
            </a:r>
          </a:p>
          <a:p>
            <a:r>
              <a:rPr lang="en-US" sz="2400" dirty="0">
                <a:latin typeface="Times New Roman" pitchFamily="18" charset="0"/>
                <a:cs typeface="Times New Roman" pitchFamily="18" charset="0"/>
              </a:rPr>
              <a:t>Bar chart on average temperature lowest value is 1</a:t>
            </a:r>
          </a:p>
          <a:p>
            <a:r>
              <a:rPr lang="en-US" sz="2400" dirty="0">
                <a:latin typeface="Times New Roman" pitchFamily="18" charset="0"/>
                <a:cs typeface="Times New Roman" pitchFamily="18" charset="0"/>
              </a:rPr>
              <a:t>Bar chart on precipitation event lowest value is 1</a:t>
            </a:r>
          </a:p>
          <a:p>
            <a:r>
              <a:rPr lang="en-US" sz="2400" dirty="0">
                <a:latin typeface="Times New Roman" pitchFamily="18" charset="0"/>
                <a:cs typeface="Times New Roman" pitchFamily="18" charset="0"/>
              </a:rPr>
              <a:t>Bar chart on completed/ uncompleted lowest value is 40 for uncompleted </a:t>
            </a:r>
          </a:p>
          <a:p>
            <a:r>
              <a:rPr lang="en-US" sz="2400" dirty="0">
                <a:latin typeface="Times New Roman" pitchFamily="18" charset="0"/>
                <a:cs typeface="Times New Roman" pitchFamily="18" charset="0"/>
              </a:rPr>
              <a:t>Bar chart on police description lowest value is 1</a:t>
            </a:r>
          </a:p>
          <a:p>
            <a:r>
              <a:rPr lang="en-US" sz="2400" dirty="0">
                <a:latin typeface="Times New Roman" pitchFamily="18" charset="0"/>
                <a:cs typeface="Times New Roman" pitchFamily="18" charset="0"/>
              </a:rPr>
              <a:t>Bar chart on premises lowest value is 1</a:t>
            </a:r>
          </a:p>
          <a:p>
            <a:r>
              <a:rPr lang="en-US" sz="2400" dirty="0">
                <a:latin typeface="Times New Roman" pitchFamily="18" charset="0"/>
                <a:cs typeface="Times New Roman" pitchFamily="18" charset="0"/>
              </a:rPr>
              <a:t>Bar chart on location lowest value is 8</a:t>
            </a:r>
          </a:p>
        </p:txBody>
      </p:sp>
    </p:spTree>
    <p:extLst>
      <p:ext uri="{BB962C8B-B14F-4D97-AF65-F5344CB8AC3E}">
        <p14:creationId xmlns:p14="http://schemas.microsoft.com/office/powerpoint/2010/main" val="1062797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a:latin typeface="Times New Roman" pitchFamily="18" charset="0"/>
                <a:cs typeface="Times New Roman" pitchFamily="18" charset="0"/>
              </a:rPr>
              <a:t>What do these highs and lowest say about robbery in your precinct?</a:t>
            </a:r>
          </a:p>
        </p:txBody>
      </p:sp>
      <p:sp>
        <p:nvSpPr>
          <p:cNvPr id="3" name="Content Placeholder 2"/>
          <p:cNvSpPr>
            <a:spLocks noGrp="1"/>
          </p:cNvSpPr>
          <p:nvPr>
            <p:ph idx="1"/>
          </p:nvPr>
        </p:nvSpPr>
        <p:spPr>
          <a:xfrm>
            <a:off x="1115035" y="2439780"/>
            <a:ext cx="8946541" cy="4195481"/>
          </a:xfrm>
        </p:spPr>
        <p:txBody>
          <a:bodyPr>
            <a:normAutofit/>
          </a:bodyPr>
          <a:lstStyle/>
          <a:p>
            <a:r>
              <a:rPr lang="en-US" sz="2800" dirty="0">
                <a:latin typeface="Times New Roman" pitchFamily="18" charset="0"/>
                <a:cs typeface="Times New Roman" pitchFamily="18" charset="0"/>
              </a:rPr>
              <a:t>The crime rate is very high in the precinct for robbery of personal electronics that has to be investigated more  in order to establish the cause of the rise of these crimes.</a:t>
            </a: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4023870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latin typeface="Times New Roman" pitchFamily="18" charset="0"/>
                <a:cs typeface="Times New Roman" pitchFamily="18" charset="0"/>
              </a:rPr>
              <a:t>How should these values affect robbery prevention strategies in your precinct?</a:t>
            </a:r>
            <a:br>
              <a:rPr lang="en-US" sz="4400" dirty="0">
                <a:latin typeface="Times New Roman" pitchFamily="18" charset="0"/>
                <a:cs typeface="Times New Roman" pitchFamily="18" charset="0"/>
              </a:rPr>
            </a:br>
            <a:endParaRPr lang="en-US" sz="4400" dirty="0">
              <a:latin typeface="Times New Roman" pitchFamily="18" charset="0"/>
              <a:cs typeface="Times New Roman" pitchFamily="18" charset="0"/>
            </a:endParaRPr>
          </a:p>
        </p:txBody>
      </p:sp>
      <p:sp>
        <p:nvSpPr>
          <p:cNvPr id="3" name="Content Placeholder 2"/>
          <p:cNvSpPr>
            <a:spLocks noGrp="1"/>
          </p:cNvSpPr>
          <p:nvPr>
            <p:ph idx="1"/>
          </p:nvPr>
        </p:nvSpPr>
        <p:spPr>
          <a:xfrm>
            <a:off x="1068143" y="2063263"/>
            <a:ext cx="8946541" cy="4548552"/>
          </a:xfrm>
        </p:spPr>
        <p:txBody>
          <a:bodyPr>
            <a:normAutofit/>
          </a:bodyPr>
          <a:lstStyle/>
          <a:p>
            <a:r>
              <a:rPr lang="en-US" sz="2800" dirty="0">
                <a:latin typeface="Times New Roman" pitchFamily="18" charset="0"/>
                <a:cs typeface="Times New Roman" pitchFamily="18" charset="0"/>
              </a:rPr>
              <a:t>The effect of this high crime rate is that more security personnel will be required to investigate the crimes. </a:t>
            </a:r>
          </a:p>
          <a:p>
            <a:r>
              <a:rPr lang="en-US" sz="2800" dirty="0">
                <a:latin typeface="Times New Roman" pitchFamily="18" charset="0"/>
                <a:cs typeface="Times New Roman" pitchFamily="18" charset="0"/>
              </a:rPr>
              <a:t>Also, more properties of high value will be lost due to the robbery. This may come with more attacks on individuals</a:t>
            </a:r>
          </a:p>
          <a:p>
            <a:pPr marL="0" indent="0">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601196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1294021"/>
          </a:xfrm>
        </p:spPr>
        <p:txBody>
          <a:bodyPr/>
          <a:lstStyle/>
          <a:p>
            <a:r>
              <a:rPr lang="en-US" sz="3200" dirty="0">
                <a:latin typeface="Times New Roman" pitchFamily="18" charset="0"/>
                <a:cs typeface="Times New Roman" pitchFamily="18" charset="0"/>
              </a:rPr>
              <a:t>Think about each variable as you analyze it and come up with some of your own analysis questions to answer</a:t>
            </a:r>
          </a:p>
        </p:txBody>
      </p:sp>
      <p:sp>
        <p:nvSpPr>
          <p:cNvPr id="3" name="Content Placeholder 2"/>
          <p:cNvSpPr>
            <a:spLocks noGrp="1"/>
          </p:cNvSpPr>
          <p:nvPr>
            <p:ph idx="1"/>
          </p:nvPr>
        </p:nvSpPr>
        <p:spPr>
          <a:xfrm>
            <a:off x="880574" y="2181872"/>
            <a:ext cx="8946541" cy="4195481"/>
          </a:xfrm>
        </p:spPr>
        <p:txBody>
          <a:bodyPr>
            <a:normAutofit/>
          </a:bodyPr>
          <a:lstStyle/>
          <a:p>
            <a:r>
              <a:rPr lang="en-US" sz="2800" dirty="0">
                <a:latin typeface="Times New Roman" pitchFamily="18" charset="0"/>
                <a:cs typeface="Times New Roman" pitchFamily="18" charset="0"/>
              </a:rPr>
              <a:t>Which month has the highest precipitation in precinct?</a:t>
            </a:r>
          </a:p>
          <a:p>
            <a:r>
              <a:rPr lang="en-US" sz="2800" dirty="0">
                <a:latin typeface="Times New Roman" pitchFamily="18" charset="0"/>
                <a:cs typeface="Times New Roman" pitchFamily="18" charset="0"/>
              </a:rPr>
              <a:t>Which premise has the lowest attacks? </a:t>
            </a:r>
          </a:p>
          <a:p>
            <a:r>
              <a:rPr lang="en-US" sz="2800" dirty="0">
                <a:latin typeface="Times New Roman" pitchFamily="18" charset="0"/>
                <a:cs typeface="Times New Roman" pitchFamily="18" charset="0"/>
              </a:rPr>
              <a:t>What is the average temperature when crime rates is high?</a:t>
            </a:r>
          </a:p>
          <a:p>
            <a:r>
              <a:rPr lang="en-US" sz="2800" dirty="0">
                <a:latin typeface="Times New Roman" pitchFamily="18" charset="0"/>
                <a:cs typeface="Times New Roman" pitchFamily="18" charset="0"/>
              </a:rPr>
              <a:t>Which season is more prone to crime?</a:t>
            </a:r>
          </a:p>
          <a:p>
            <a:r>
              <a:rPr lang="en-US" sz="2800" dirty="0">
                <a:latin typeface="Times New Roman" pitchFamily="18" charset="0"/>
                <a:cs typeface="Times New Roman" pitchFamily="18" charset="0"/>
              </a:rPr>
              <a:t>Which crime is committed more in the precinct?</a:t>
            </a: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415794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a:latin typeface="Times New Roman" pitchFamily="18" charset="0"/>
                <a:cs typeface="Times New Roman" pitchFamily="18" charset="0"/>
              </a:rPr>
              <a:t>What is the value highest precipitation in the precinct?</a:t>
            </a:r>
          </a:p>
        </p:txBody>
      </p:sp>
      <p:sp>
        <p:nvSpPr>
          <p:cNvPr id="3" name="Content Placeholder 2"/>
          <p:cNvSpPr>
            <a:spLocks noGrp="1"/>
          </p:cNvSpPr>
          <p:nvPr>
            <p:ph idx="1"/>
          </p:nvPr>
        </p:nvSpPr>
        <p:spPr>
          <a:xfrm>
            <a:off x="1056419" y="2662519"/>
            <a:ext cx="8946541" cy="4195481"/>
          </a:xfrm>
        </p:spPr>
        <p:txBody>
          <a:bodyPr>
            <a:normAutofit/>
          </a:bodyPr>
          <a:lstStyle/>
          <a:p>
            <a:r>
              <a:rPr lang="en-US" sz="2800" dirty="0">
                <a:latin typeface="Times New Roman" pitchFamily="18" charset="0"/>
                <a:cs typeface="Times New Roman" pitchFamily="18" charset="0"/>
              </a:rPr>
              <a:t>Rain with a frequency of 76</a:t>
            </a:r>
          </a:p>
        </p:txBody>
      </p:sp>
    </p:spTree>
    <p:extLst>
      <p:ext uri="{BB962C8B-B14F-4D97-AF65-F5344CB8AC3E}">
        <p14:creationId xmlns:p14="http://schemas.microsoft.com/office/powerpoint/2010/main" val="4184948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Which premise has the lowest crime attacks?</a:t>
            </a:r>
          </a:p>
        </p:txBody>
      </p:sp>
      <p:sp>
        <p:nvSpPr>
          <p:cNvPr id="3" name="Content Placeholder 2"/>
          <p:cNvSpPr>
            <a:spLocks noGrp="1"/>
          </p:cNvSpPr>
          <p:nvPr>
            <p:ph idx="1"/>
          </p:nvPr>
        </p:nvSpPr>
        <p:spPr>
          <a:xfrm>
            <a:off x="1103312" y="2052918"/>
            <a:ext cx="8946541" cy="4371328"/>
          </a:xfrm>
        </p:spPr>
        <p:txBody>
          <a:bodyPr>
            <a:noAutofit/>
          </a:bodyPr>
          <a:lstStyle/>
          <a:p>
            <a:r>
              <a:rPr lang="en-US" sz="2800" dirty="0">
                <a:latin typeface="Times New Roman" pitchFamily="18" charset="0"/>
                <a:cs typeface="Times New Roman" pitchFamily="18" charset="0"/>
              </a:rPr>
              <a:t>Highway/parking with  1 attack </a:t>
            </a:r>
          </a:p>
          <a:p>
            <a:r>
              <a:rPr lang="en-US" sz="2800" dirty="0">
                <a:latin typeface="Times New Roman" pitchFamily="18" charset="0"/>
                <a:cs typeface="Times New Roman" pitchFamily="18" charset="0"/>
              </a:rPr>
              <a:t>Hotel/motel with   1 attack </a:t>
            </a:r>
          </a:p>
          <a:p>
            <a:r>
              <a:rPr lang="en-US" sz="2800" dirty="0">
                <a:latin typeface="Times New Roman" pitchFamily="18" charset="0"/>
                <a:cs typeface="Times New Roman" pitchFamily="18" charset="0"/>
              </a:rPr>
              <a:t>Open areas with  1 attack </a:t>
            </a:r>
          </a:p>
          <a:p>
            <a:r>
              <a:rPr lang="en-US" sz="2800" dirty="0">
                <a:latin typeface="Times New Roman" pitchFamily="18" charset="0"/>
                <a:cs typeface="Times New Roman" pitchFamily="18" charset="0"/>
              </a:rPr>
              <a:t>Shoe with    1 attack </a:t>
            </a:r>
          </a:p>
          <a:p>
            <a:r>
              <a:rPr lang="en-US" sz="2800" dirty="0">
                <a:latin typeface="Times New Roman" pitchFamily="18" charset="0"/>
                <a:cs typeface="Times New Roman" pitchFamily="18" charset="0"/>
              </a:rPr>
              <a:t>Social club   with 1 attack </a:t>
            </a:r>
          </a:p>
          <a:p>
            <a:r>
              <a:rPr lang="en-US" sz="2800" dirty="0">
                <a:latin typeface="Times New Roman" pitchFamily="18" charset="0"/>
                <a:cs typeface="Times New Roman" pitchFamily="18" charset="0"/>
              </a:rPr>
              <a:t>Unclassified stores with 1 attack </a:t>
            </a:r>
          </a:p>
          <a:p>
            <a:r>
              <a:rPr lang="en-US" sz="2800" dirty="0">
                <a:latin typeface="Times New Roman" pitchFamily="18" charset="0"/>
                <a:cs typeface="Times New Roman" pitchFamily="18" charset="0"/>
              </a:rPr>
              <a:t>Taxi/livery with 1 attack </a:t>
            </a:r>
          </a:p>
          <a:p>
            <a:r>
              <a:rPr lang="en-US" sz="2800" dirty="0">
                <a:latin typeface="Times New Roman" pitchFamily="18" charset="0"/>
                <a:cs typeface="Times New Roman" pitchFamily="18" charset="0"/>
              </a:rPr>
              <a:t>Variety store with 1 attack</a:t>
            </a:r>
          </a:p>
        </p:txBody>
      </p:sp>
    </p:spTree>
    <p:extLst>
      <p:ext uri="{BB962C8B-B14F-4D97-AF65-F5344CB8AC3E}">
        <p14:creationId xmlns:p14="http://schemas.microsoft.com/office/powerpoint/2010/main" val="2739426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What is the average temperature when crimes crime rates are high?</a:t>
            </a:r>
          </a:p>
        </p:txBody>
      </p:sp>
      <p:sp>
        <p:nvSpPr>
          <p:cNvPr id="3" name="Content Placeholder 2"/>
          <p:cNvSpPr>
            <a:spLocks noGrp="1"/>
          </p:cNvSpPr>
          <p:nvPr>
            <p:ph idx="1"/>
          </p:nvPr>
        </p:nvSpPr>
        <p:spPr/>
        <p:txBody>
          <a:bodyPr>
            <a:normAutofit/>
          </a:bodyPr>
          <a:lstStyle/>
          <a:p>
            <a:r>
              <a:rPr lang="en-US" sz="2800" dirty="0">
                <a:latin typeface="Times New Roman" pitchFamily="18" charset="0"/>
                <a:cs typeface="Times New Roman" pitchFamily="18" charset="0"/>
              </a:rPr>
              <a:t>61 with a frequency of 12 </a:t>
            </a:r>
          </a:p>
          <a:p>
            <a:r>
              <a:rPr lang="en-US" sz="2800" dirty="0">
                <a:latin typeface="Times New Roman" pitchFamily="18" charset="0"/>
                <a:cs typeface="Times New Roman" pitchFamily="18" charset="0"/>
              </a:rPr>
              <a:t>79 with a frequency of 12</a:t>
            </a:r>
          </a:p>
        </p:txBody>
      </p:sp>
    </p:spTree>
    <p:extLst>
      <p:ext uri="{BB962C8B-B14F-4D97-AF65-F5344CB8AC3E}">
        <p14:creationId xmlns:p14="http://schemas.microsoft.com/office/powerpoint/2010/main" val="4015312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Which crime is committed more in the precinct?</a:t>
            </a:r>
          </a:p>
        </p:txBody>
      </p:sp>
      <p:sp>
        <p:nvSpPr>
          <p:cNvPr id="3" name="Content Placeholder 2"/>
          <p:cNvSpPr>
            <a:spLocks noGrp="1"/>
          </p:cNvSpPr>
          <p:nvPr>
            <p:ph idx="1"/>
          </p:nvPr>
        </p:nvSpPr>
        <p:spPr/>
        <p:txBody>
          <a:bodyPr>
            <a:normAutofit/>
          </a:bodyPr>
          <a:lstStyle/>
          <a:p>
            <a:r>
              <a:rPr lang="en-US" sz="2800" dirty="0">
                <a:latin typeface="Times New Roman" pitchFamily="18" charset="0"/>
                <a:cs typeface="Times New Roman" pitchFamily="18" charset="0"/>
              </a:rPr>
              <a:t>Robbery of personal electronic devices with a crime rate of 113 incidents</a:t>
            </a:r>
          </a:p>
        </p:txBody>
      </p:sp>
    </p:spTree>
    <p:extLst>
      <p:ext uri="{BB962C8B-B14F-4D97-AF65-F5344CB8AC3E}">
        <p14:creationId xmlns:p14="http://schemas.microsoft.com/office/powerpoint/2010/main" val="2134421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1742" y="2160588"/>
            <a:ext cx="7588554" cy="3881437"/>
          </a:xfrm>
        </p:spPr>
      </p:pic>
    </p:spTree>
    <p:extLst>
      <p:ext uri="{BB962C8B-B14F-4D97-AF65-F5344CB8AC3E}">
        <p14:creationId xmlns:p14="http://schemas.microsoft.com/office/powerpoint/2010/main" val="1610714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745" y="727465"/>
            <a:ext cx="9404723" cy="2109520"/>
          </a:xfrm>
        </p:spPr>
        <p:txBody>
          <a:bodyPr/>
          <a:lstStyle/>
          <a:p>
            <a:r>
              <a:rPr lang="en-US" sz="4800" dirty="0">
                <a:latin typeface="Times New Roman" pitchFamily="18" charset="0"/>
                <a:cs typeface="Times New Roman" pitchFamily="18" charset="0"/>
              </a:rPr>
              <a:t>Does the data show clusters around a certain area in the precinct? </a:t>
            </a:r>
          </a:p>
        </p:txBody>
      </p:sp>
      <p:sp>
        <p:nvSpPr>
          <p:cNvPr id="3" name="Content Placeholder 2"/>
          <p:cNvSpPr>
            <a:spLocks noGrp="1"/>
          </p:cNvSpPr>
          <p:nvPr>
            <p:ph idx="1"/>
          </p:nvPr>
        </p:nvSpPr>
        <p:spPr>
          <a:xfrm>
            <a:off x="1091589" y="2766646"/>
            <a:ext cx="8946541" cy="3692769"/>
          </a:xfrm>
        </p:spPr>
        <p:txBody>
          <a:bodyPr>
            <a:normAutofit/>
          </a:bodyPr>
          <a:lstStyle/>
          <a:p>
            <a:pPr marL="0" indent="0">
              <a:buNone/>
            </a:pPr>
            <a:r>
              <a:rPr lang="en-US" sz="2800" dirty="0">
                <a:latin typeface="Times New Roman" pitchFamily="18" charset="0"/>
                <a:cs typeface="Times New Roman" pitchFamily="18" charset="0"/>
              </a:rPr>
              <a:t>Yes . North west of the precinct has more data as compared to the others regions</a:t>
            </a:r>
          </a:p>
          <a:p>
            <a:pPr marL="0" indent="0">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256594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2255313"/>
          </a:xfrm>
        </p:spPr>
        <p:txBody>
          <a:bodyPr>
            <a:normAutofit fontScale="90000"/>
          </a:bodyPr>
          <a:lstStyle/>
          <a:p>
            <a:r>
              <a:rPr lang="en-US" sz="4800" dirty="0">
                <a:latin typeface="Times New Roman" pitchFamily="18" charset="0"/>
                <a:cs typeface="Times New Roman" pitchFamily="18" charset="0"/>
              </a:rPr>
              <a:t>Do any cluster relate to special attractions or circumstances in your precinct?</a:t>
            </a:r>
          </a:p>
        </p:txBody>
      </p:sp>
      <p:sp>
        <p:nvSpPr>
          <p:cNvPr id="3" name="Content Placeholder 2"/>
          <p:cNvSpPr>
            <a:spLocks noGrp="1"/>
          </p:cNvSpPr>
          <p:nvPr>
            <p:ph idx="1"/>
          </p:nvPr>
        </p:nvSpPr>
        <p:spPr>
          <a:xfrm>
            <a:off x="1009527" y="3048000"/>
            <a:ext cx="8946541" cy="3528646"/>
          </a:xfrm>
        </p:spPr>
        <p:txBody>
          <a:bodyPr>
            <a:normAutofit/>
          </a:bodyPr>
          <a:lstStyle/>
          <a:p>
            <a:endParaRPr lang="en-US" sz="2800" dirty="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No.</a:t>
            </a:r>
          </a:p>
        </p:txBody>
      </p:sp>
    </p:spTree>
    <p:extLst>
      <p:ext uri="{BB962C8B-B14F-4D97-AF65-F5344CB8AC3E}">
        <p14:creationId xmlns:p14="http://schemas.microsoft.com/office/powerpoint/2010/main" val="1603505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2431159"/>
          </a:xfrm>
        </p:spPr>
        <p:txBody>
          <a:bodyPr/>
          <a:lstStyle/>
          <a:p>
            <a:r>
              <a:rPr lang="en-US" sz="4400" dirty="0">
                <a:latin typeface="Times New Roman" pitchFamily="18" charset="0"/>
                <a:cs typeface="Times New Roman" pitchFamily="18" charset="0"/>
              </a:rPr>
              <a:t>Think about the map and come up with some of your own analysis questions to answer.</a:t>
            </a:r>
          </a:p>
        </p:txBody>
      </p:sp>
      <p:sp>
        <p:nvSpPr>
          <p:cNvPr id="3" name="Content Placeholder 2"/>
          <p:cNvSpPr>
            <a:spLocks noGrp="1"/>
          </p:cNvSpPr>
          <p:nvPr>
            <p:ph idx="1"/>
          </p:nvPr>
        </p:nvSpPr>
        <p:spPr>
          <a:xfrm>
            <a:off x="892296" y="3154889"/>
            <a:ext cx="8946541" cy="3480373"/>
          </a:xfrm>
        </p:spPr>
        <p:txBody>
          <a:bodyPr>
            <a:normAutofit/>
          </a:bodyPr>
          <a:lstStyle/>
          <a:p>
            <a:pPr marL="0" indent="0">
              <a:buNone/>
            </a:pPr>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Which region has the highest number of clusters ?</a:t>
            </a:r>
          </a:p>
          <a:p>
            <a:r>
              <a:rPr lang="en-US" sz="2800" dirty="0">
                <a:latin typeface="Times New Roman" pitchFamily="18" charset="0"/>
                <a:cs typeface="Times New Roman" pitchFamily="18" charset="0"/>
              </a:rPr>
              <a:t>Any region with no single cluster?</a:t>
            </a: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4160757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latin typeface="Times New Roman" pitchFamily="18" charset="0"/>
                <a:cs typeface="Times New Roman" pitchFamily="18" charset="0"/>
              </a:rPr>
              <a:t>Which region has the highest number of clusters</a:t>
            </a:r>
          </a:p>
        </p:txBody>
      </p:sp>
      <p:sp>
        <p:nvSpPr>
          <p:cNvPr id="3" name="Content Placeholder 2"/>
          <p:cNvSpPr>
            <a:spLocks noGrp="1"/>
          </p:cNvSpPr>
          <p:nvPr>
            <p:ph idx="1"/>
          </p:nvPr>
        </p:nvSpPr>
        <p:spPr/>
        <p:txBody>
          <a:bodyPr>
            <a:normAutofit/>
          </a:bodyPr>
          <a:lstStyle/>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North west region</a:t>
            </a:r>
          </a:p>
        </p:txBody>
      </p:sp>
    </p:spTree>
    <p:extLst>
      <p:ext uri="{BB962C8B-B14F-4D97-AF65-F5344CB8AC3E}">
        <p14:creationId xmlns:p14="http://schemas.microsoft.com/office/powerpoint/2010/main" val="3901596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latin typeface="Times New Roman" pitchFamily="18" charset="0"/>
                <a:cs typeface="Times New Roman" pitchFamily="18" charset="0"/>
              </a:rPr>
              <a:t>Any region with no single cluster?</a:t>
            </a:r>
          </a:p>
        </p:txBody>
      </p:sp>
      <p:sp>
        <p:nvSpPr>
          <p:cNvPr id="3" name="Content Placeholder 2"/>
          <p:cNvSpPr>
            <a:spLocks noGrp="1"/>
          </p:cNvSpPr>
          <p:nvPr>
            <p:ph idx="1"/>
          </p:nvPr>
        </p:nvSpPr>
        <p:spPr/>
        <p:txBody>
          <a:bodyPr>
            <a:normAutofit/>
          </a:bodyPr>
          <a:lstStyle/>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Yes. South eastern region </a:t>
            </a:r>
          </a:p>
        </p:txBody>
      </p:sp>
    </p:spTree>
    <p:extLst>
      <p:ext uri="{BB962C8B-B14F-4D97-AF65-F5344CB8AC3E}">
        <p14:creationId xmlns:p14="http://schemas.microsoft.com/office/powerpoint/2010/main" val="405743633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903</TotalTime>
  <Words>834</Words>
  <Application>Microsoft Office PowerPoint</Application>
  <PresentationFormat>Widescreen</PresentationFormat>
  <Paragraphs>95</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Times New Roman</vt:lpstr>
      <vt:lpstr>Trebuchet MS</vt:lpstr>
      <vt:lpstr>Wingdings</vt:lpstr>
      <vt:lpstr>Wingdings 3</vt:lpstr>
      <vt:lpstr>Facet</vt:lpstr>
      <vt:lpstr>110</vt:lpstr>
      <vt:lpstr>History </vt:lpstr>
      <vt:lpstr>A bar chart showing precipitation against month </vt:lpstr>
      <vt:lpstr>Bar chart showing temperature against day of the week</vt:lpstr>
      <vt:lpstr>A bar chart showing premise ty against day of the month</vt:lpstr>
      <vt:lpstr>A bar chart showing location of occurrence against Shift </vt:lpstr>
      <vt:lpstr>A bar chart showing police description against season number </vt:lpstr>
      <vt:lpstr>A bar chart showing day of the month against Average temperature </vt:lpstr>
      <vt:lpstr>A bar chart showing month against  Precipitation event</vt:lpstr>
      <vt:lpstr>A bar chart showing police description Completed or attempted</vt:lpstr>
      <vt:lpstr>A bar chart showing against Police description</vt:lpstr>
      <vt:lpstr>A bar chart showing police description against Premise type </vt:lpstr>
      <vt:lpstr>A bar chart showing shift against Location occurrence</vt:lpstr>
      <vt:lpstr>What data does the variable represent, for example, day of the week, date, month, etc.? </vt:lpstr>
      <vt:lpstr>What are the highest or peak values for the data shown?</vt:lpstr>
      <vt:lpstr>What are the lowest values for the data show?</vt:lpstr>
      <vt:lpstr>What do these highs and lowest say about robbery in your precinct?</vt:lpstr>
      <vt:lpstr>How should these values affect robbery prevention strategies in your precinct? </vt:lpstr>
      <vt:lpstr>Think about each variable as you analyze it and come up with some of your own analysis questions to answer</vt:lpstr>
      <vt:lpstr>What is the value highest precipitation in the precinct?</vt:lpstr>
      <vt:lpstr>Which premise has the lowest crime attacks?</vt:lpstr>
      <vt:lpstr>What is the average temperature when crimes crime rates are high?</vt:lpstr>
      <vt:lpstr>Which crime is committed more in the precinct?</vt:lpstr>
      <vt:lpstr>PowerPoint Presentation</vt:lpstr>
      <vt:lpstr>Does the data show clusters around a certain area in the precinct? </vt:lpstr>
      <vt:lpstr>Do any cluster relate to special attractions or circumstances in your precinct?</vt:lpstr>
      <vt:lpstr>Think about the map and come up with some of your own analysis questions to answer.</vt:lpstr>
      <vt:lpstr>Which region has the highest number of clusters</vt:lpstr>
      <vt:lpstr>Any region with no single cluster?</vt:lpstr>
    </vt:vector>
  </TitlesOfParts>
  <Company>John Jay College of Criminal Justice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liblabuser</dc:creator>
  <cp:lastModifiedBy>Pavilion</cp:lastModifiedBy>
  <cp:revision>30</cp:revision>
  <dcterms:created xsi:type="dcterms:W3CDTF">2019-05-07T13:22:01Z</dcterms:created>
  <dcterms:modified xsi:type="dcterms:W3CDTF">2019-05-14T16:11:26Z</dcterms:modified>
</cp:coreProperties>
</file>